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315" r:id="rId4"/>
    <p:sldId id="307" r:id="rId5"/>
    <p:sldId id="309" r:id="rId6"/>
    <p:sldId id="310" r:id="rId7"/>
    <p:sldId id="311" r:id="rId8"/>
    <p:sldId id="259" r:id="rId9"/>
    <p:sldId id="267" r:id="rId10"/>
    <p:sldId id="276" r:id="rId11"/>
    <p:sldId id="271" r:id="rId12"/>
    <p:sldId id="260" r:id="rId13"/>
    <p:sldId id="261" r:id="rId14"/>
    <p:sldId id="266" r:id="rId15"/>
    <p:sldId id="265" r:id="rId16"/>
    <p:sldId id="262" r:id="rId17"/>
    <p:sldId id="264" r:id="rId18"/>
    <p:sldId id="273" r:id="rId19"/>
    <p:sldId id="274" r:id="rId20"/>
    <p:sldId id="275" r:id="rId21"/>
    <p:sldId id="302" r:id="rId22"/>
    <p:sldId id="303" r:id="rId23"/>
    <p:sldId id="269" r:id="rId24"/>
    <p:sldId id="270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304" r:id="rId33"/>
    <p:sldId id="305" r:id="rId34"/>
    <p:sldId id="306" r:id="rId35"/>
    <p:sldId id="283" r:id="rId36"/>
    <p:sldId id="316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924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00B21-04B2-4E44-8856-5CD0D043007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E1213-4DD8-4F1D-978E-3CD283580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1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morning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0" y="2509837"/>
            <a:ext cx="1866900" cy="2447925"/>
          </a:xfrm>
        </p:spPr>
      </p:pic>
    </p:spTree>
    <p:extLst>
      <p:ext uri="{BB962C8B-B14F-4D97-AF65-F5344CB8AC3E}">
        <p14:creationId xmlns:p14="http://schemas.microsoft.com/office/powerpoint/2010/main" val="359254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536646" y="1582305"/>
            <a:ext cx="17900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H="1" flipV="1">
            <a:off x="4254178" y="663050"/>
            <a:ext cx="13547" cy="12377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572105" y="159270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18003" y="745015"/>
            <a:ext cx="2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48952" y="1035252"/>
            <a:ext cx="523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/>
              <a:t>1/2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265148" y="915417"/>
            <a:ext cx="431420" cy="65648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773561" y="161162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-1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19820" y="159036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97063" y="161162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-2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265148" y="12436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153333" y="1243661"/>
            <a:ext cx="223631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67322" y="2842961"/>
            <a:ext cx="17900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2440592" y="2041048"/>
            <a:ext cx="2576" cy="11131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47548" y="284611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093446" y="1998422"/>
            <a:ext cx="2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1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042230" y="2397074"/>
            <a:ext cx="523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/>
              <a:t>1/2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949005" y="286503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-1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195263" y="284376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572507" y="286503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-2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6662503" y="1561040"/>
            <a:ext cx="17900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91005" y="766376"/>
            <a:ext cx="2576" cy="11131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97962" y="157144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43860" y="723750"/>
            <a:ext cx="2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043859" y="1023324"/>
            <a:ext cx="523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/>
              <a:t>1/2</a:t>
            </a:r>
            <a:endParaRPr lang="en-US" sz="1600" dirty="0"/>
          </a:p>
        </p:txBody>
      </p:sp>
      <p:sp>
        <p:nvSpPr>
          <p:cNvPr id="36" name="Rectangle 35"/>
          <p:cNvSpPr/>
          <p:nvPr/>
        </p:nvSpPr>
        <p:spPr>
          <a:xfrm>
            <a:off x="7409876" y="1218081"/>
            <a:ext cx="431420" cy="3533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899418" y="15903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-1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145676" y="156909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522920" y="15903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-2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991105" y="2460975"/>
            <a:ext cx="431420" cy="3533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798285" y="4550393"/>
            <a:ext cx="17900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1515817" y="3631138"/>
            <a:ext cx="13547" cy="12377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33744" y="456079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179642" y="3713103"/>
            <a:ext cx="2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095367" y="4133394"/>
            <a:ext cx="523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/>
              <a:t>1/2</a:t>
            </a:r>
            <a:endParaRPr lang="en-US" sz="1600" dirty="0"/>
          </a:p>
        </p:txBody>
      </p:sp>
      <p:sp>
        <p:nvSpPr>
          <p:cNvPr id="46" name="Rectangle 45"/>
          <p:cNvSpPr/>
          <p:nvPr/>
        </p:nvSpPr>
        <p:spPr>
          <a:xfrm>
            <a:off x="1526787" y="3883505"/>
            <a:ext cx="431420" cy="65648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035200" y="457971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-1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281458" y="455844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2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58702" y="457971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-2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1526787" y="421174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414972" y="4211749"/>
            <a:ext cx="223631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954744" y="4526414"/>
            <a:ext cx="17900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3672277" y="3607159"/>
            <a:ext cx="13547" cy="12377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672742" y="420928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¤</a:t>
            </a:r>
            <a:endParaRPr 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3336101" y="3689124"/>
            <a:ext cx="2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1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155698" y="3929737"/>
            <a:ext cx="523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/>
              <a:t>1/2</a:t>
            </a:r>
            <a:endParaRPr lang="en-US" sz="1600" dirty="0"/>
          </a:p>
        </p:txBody>
      </p:sp>
      <p:sp>
        <p:nvSpPr>
          <p:cNvPr id="57" name="Rectangle 56"/>
          <p:cNvSpPr/>
          <p:nvPr/>
        </p:nvSpPr>
        <p:spPr>
          <a:xfrm>
            <a:off x="3683246" y="3859526"/>
            <a:ext cx="431420" cy="65648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3191659" y="455573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-1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437918" y="453447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2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15162" y="455573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-2</a:t>
            </a:r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3683246" y="41877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571431" y="4187770"/>
            <a:ext cx="223631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974100" y="4516013"/>
            <a:ext cx="17900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5691633" y="3596758"/>
            <a:ext cx="13547" cy="12377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009559" y="452641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5355457" y="3678723"/>
            <a:ext cx="2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1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5271182" y="4099014"/>
            <a:ext cx="523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/>
              <a:t>1/2</a:t>
            </a:r>
            <a:endParaRPr lang="en-US" sz="1600" dirty="0"/>
          </a:p>
        </p:txBody>
      </p:sp>
      <p:sp>
        <p:nvSpPr>
          <p:cNvPr id="68" name="Rectangle 67"/>
          <p:cNvSpPr/>
          <p:nvPr/>
        </p:nvSpPr>
        <p:spPr>
          <a:xfrm>
            <a:off x="5702602" y="3849125"/>
            <a:ext cx="431420" cy="65648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5211016" y="454533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-1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457274" y="452406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2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834518" y="454533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-2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5702603" y="417736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590787" y="4177369"/>
            <a:ext cx="223631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7090728" y="4524069"/>
            <a:ext cx="17900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7808260" y="3604814"/>
            <a:ext cx="13547" cy="12377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126187" y="453447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7472085" y="3686779"/>
            <a:ext cx="2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1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7387810" y="4107070"/>
            <a:ext cx="523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/>
              <a:t>1/2</a:t>
            </a:r>
            <a:endParaRPr lang="en-US" sz="1600" dirty="0"/>
          </a:p>
        </p:txBody>
      </p:sp>
      <p:sp>
        <p:nvSpPr>
          <p:cNvPr id="79" name="Rectangle 78"/>
          <p:cNvSpPr/>
          <p:nvPr/>
        </p:nvSpPr>
        <p:spPr>
          <a:xfrm>
            <a:off x="7819230" y="3857181"/>
            <a:ext cx="431420" cy="65648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7327643" y="455339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-1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8573902" y="453212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2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6951145" y="455339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-2</a:t>
            </a:r>
            <a:endParaRPr lang="en-US" dirty="0"/>
          </a:p>
        </p:txBody>
      </p:sp>
      <p:cxnSp>
        <p:nvCxnSpPr>
          <p:cNvPr id="83" name="Straight Connector 82"/>
          <p:cNvCxnSpPr/>
          <p:nvPr/>
        </p:nvCxnSpPr>
        <p:spPr>
          <a:xfrm>
            <a:off x="7819230" y="418542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7707415" y="4185425"/>
            <a:ext cx="223631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8471324" y="4141389"/>
            <a:ext cx="431420" cy="3533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79333" y="4211165"/>
            <a:ext cx="431420" cy="32456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451369" y="4177369"/>
            <a:ext cx="431420" cy="3533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b</a:t>
            </a:r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5927344" y="4181950"/>
            <a:ext cx="431420" cy="3533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1" t="69157" r="23334"/>
          <a:stretch>
            <a:fillRect/>
          </a:stretch>
        </p:blipFill>
        <p:spPr bwMode="auto">
          <a:xfrm>
            <a:off x="2815162" y="4938142"/>
            <a:ext cx="1812212" cy="703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9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2539" y="5809619"/>
            <a:ext cx="2779593" cy="1019459"/>
          </a:xfrm>
          <a:prstGeom prst="rect">
            <a:avLst/>
          </a:prstGeom>
          <a:noFill/>
        </p:spPr>
      </p:pic>
      <p:pic>
        <p:nvPicPr>
          <p:cNvPr id="9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3" t="19876" r="16667"/>
          <a:stretch>
            <a:fillRect/>
          </a:stretch>
        </p:blipFill>
        <p:spPr>
          <a:xfrm>
            <a:off x="4885633" y="4842584"/>
            <a:ext cx="2149363" cy="840205"/>
          </a:xfrm>
          <a:prstGeom prst="rect">
            <a:avLst/>
          </a:prstGeom>
          <a:noFill/>
        </p:spPr>
      </p:pic>
      <p:sp>
        <p:nvSpPr>
          <p:cNvPr id="98" name="TextBox 97"/>
          <p:cNvSpPr txBox="1"/>
          <p:nvPr/>
        </p:nvSpPr>
        <p:spPr>
          <a:xfrm>
            <a:off x="106203" y="75307"/>
            <a:ext cx="5058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ConvolutionExample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Rectangle 3"/>
          <p:cNvSpPr txBox="1">
            <a:spLocks noChangeArrowheads="1"/>
          </p:cNvSpPr>
          <p:nvPr/>
        </p:nvSpPr>
        <p:spPr>
          <a:xfrm>
            <a:off x="304800" y="709670"/>
            <a:ext cx="8678623" cy="5938107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ompute the convolution of f and g =f*g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sv-SE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sv-SE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sv-SE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f=                                                          g=</a:t>
            </a:r>
            <a:endParaRPr lang="en-US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sv-SE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Reflect the weight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sv-SE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sv-SE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sv-SE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Slide g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sv-SE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sv-SE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sv-SE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sv-SE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sv-SE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v-SE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f*g  = 0										</a:t>
            </a:r>
            <a:r>
              <a:rPr lang="sv-SE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f*g  = 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sv-SE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sv-SE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sv-SE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sv-SE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sv-SE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sv-SE" altLang="en-US" sz="1800" dirty="0"/>
          </a:p>
        </p:txBody>
      </p:sp>
      <p:sp>
        <p:nvSpPr>
          <p:cNvPr id="91" name="TextBox 90"/>
          <p:cNvSpPr txBox="1"/>
          <p:nvPr/>
        </p:nvSpPr>
        <p:spPr>
          <a:xfrm>
            <a:off x="3764738" y="449469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x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6246342" y="449463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x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5718440" y="452070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X-1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3481341" y="451403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4031609" y="462069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5939407" y="417945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¤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261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Convolution is mathematical operation of two functions f(x) and g(x), defined as </a:t>
            </a:r>
          </a:p>
          <a:p>
            <a:endParaRPr lang="en-US" dirty="0"/>
          </a:p>
          <a:p>
            <a:r>
              <a:rPr lang="en-US" dirty="0" smtClean="0"/>
              <a:t>In signal processing, it is combining two signals to create a third signal. Systems here are described by their Impulse response.</a:t>
            </a:r>
          </a:p>
          <a:p>
            <a:r>
              <a:rPr lang="en-US" dirty="0"/>
              <a:t>if we know a system's impulse response, then we can calculate what the output will be for any possible input signal. This means we know </a:t>
            </a:r>
            <a:r>
              <a:rPr lang="en-US" i="1" dirty="0"/>
              <a:t>everything</a:t>
            </a:r>
            <a:r>
              <a:rPr lang="en-US" dirty="0"/>
              <a:t> about the system. </a:t>
            </a:r>
            <a:endParaRPr lang="en-US" dirty="0" smtClean="0"/>
          </a:p>
          <a:p>
            <a:r>
              <a:rPr lang="en-US" dirty="0"/>
              <a:t>If the system being considered is a </a:t>
            </a:r>
            <a:r>
              <a:rPr lang="en-US" i="1" dirty="0"/>
              <a:t>filter</a:t>
            </a:r>
            <a:r>
              <a:rPr lang="en-US" dirty="0"/>
              <a:t>, the impulse response is called the </a:t>
            </a:r>
            <a:r>
              <a:rPr lang="en-US" b="1" dirty="0"/>
              <a:t>filter kernel</a:t>
            </a:r>
            <a:r>
              <a:rPr lang="en-US" dirty="0"/>
              <a:t>, the </a:t>
            </a:r>
            <a:r>
              <a:rPr lang="en-US" b="1" dirty="0"/>
              <a:t>convolution kernel</a:t>
            </a:r>
            <a:r>
              <a:rPr lang="en-US" dirty="0"/>
              <a:t>, or simply, the </a:t>
            </a:r>
            <a:r>
              <a:rPr lang="en-US" b="1" dirty="0" smtClean="0"/>
              <a:t>kernel.</a:t>
            </a:r>
          </a:p>
          <a:p>
            <a:r>
              <a:rPr lang="en-US" dirty="0"/>
              <a:t>In image processing, the impulse response is called the </a:t>
            </a:r>
            <a:r>
              <a:rPr lang="en-US" b="1" dirty="0"/>
              <a:t>point spread function</a:t>
            </a:r>
            <a:r>
              <a:rPr lang="en-US" dirty="0"/>
              <a:t>.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695" y="1768586"/>
            <a:ext cx="2381518" cy="58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910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simple MLP has general issues like</a:t>
            </a:r>
          </a:p>
          <a:p>
            <a:r>
              <a:rPr lang="en-US" dirty="0" smtClean="0"/>
              <a:t>Number of parameters is large</a:t>
            </a:r>
          </a:p>
          <a:p>
            <a:r>
              <a:rPr lang="en-US" dirty="0" smtClean="0"/>
              <a:t>Invariance is not addressed</a:t>
            </a:r>
          </a:p>
          <a:p>
            <a:r>
              <a:rPr lang="en-US" dirty="0" smtClean="0"/>
              <a:t>Topology of input data is  ignored</a:t>
            </a:r>
          </a:p>
          <a:p>
            <a:r>
              <a:rPr lang="en-US" dirty="0" smtClean="0"/>
              <a:t>Usually black-white patterns</a:t>
            </a:r>
          </a:p>
          <a:p>
            <a:r>
              <a:rPr lang="en-US" dirty="0" smtClean="0"/>
              <a:t>CNN’s try to address these by being locally sensitive, </a:t>
            </a:r>
            <a:r>
              <a:rPr lang="en-US" dirty="0" err="1" smtClean="0"/>
              <a:t>feedforward</a:t>
            </a:r>
            <a:r>
              <a:rPr lang="en-US" dirty="0" smtClean="0"/>
              <a:t> net which can be </a:t>
            </a:r>
            <a:r>
              <a:rPr lang="en-US" dirty="0" err="1" smtClean="0"/>
              <a:t>trainde</a:t>
            </a:r>
            <a:r>
              <a:rPr lang="en-US" dirty="0" smtClean="0"/>
              <a:t> by a BPN, extracting topological properties of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2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Cnn</a:t>
            </a:r>
            <a:endParaRPr lang="en-US" dirty="0" smtClean="0"/>
          </a:p>
          <a:p>
            <a:r>
              <a:rPr lang="en-US" sz="2400" dirty="0" smtClean="0"/>
              <a:t>Shared weights</a:t>
            </a:r>
          </a:p>
          <a:p>
            <a:pPr marL="0" indent="0">
              <a:lnSpc>
                <a:spcPct val="125000"/>
              </a:lnSpc>
              <a:buClr>
                <a:schemeClr val="folHlink"/>
              </a:buClr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itchFamily="34" charset="0"/>
              </a:rPr>
              <a:t>C1,C3,C5 : Convolutional layer. </a:t>
            </a:r>
          </a:p>
          <a:p>
            <a:pPr marL="0" indent="0">
              <a:lnSpc>
                <a:spcPct val="125000"/>
              </a:lnSpc>
              <a:buClr>
                <a:schemeClr val="folHlink"/>
              </a:buClr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itchFamily="34" charset="0"/>
              </a:rPr>
              <a:t>5 × 5 Convolution matrix.</a:t>
            </a:r>
          </a:p>
          <a:p>
            <a:pPr marL="0" indent="0">
              <a:lnSpc>
                <a:spcPct val="125000"/>
              </a:lnSpc>
              <a:buClr>
                <a:schemeClr val="folHlink"/>
              </a:buClr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itchFamily="34" charset="0"/>
              </a:rPr>
              <a:t>S2 , S4 : Subsampling layer.</a:t>
            </a:r>
          </a:p>
          <a:p>
            <a:pPr marL="0" indent="0">
              <a:lnSpc>
                <a:spcPct val="125000"/>
              </a:lnSpc>
              <a:buClr>
                <a:schemeClr val="folHlink"/>
              </a:buClr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itchFamily="34" charset="0"/>
              </a:rPr>
              <a:t>Subsampling by factor 2.</a:t>
            </a:r>
          </a:p>
          <a:p>
            <a:pPr marL="0" indent="0">
              <a:lnSpc>
                <a:spcPct val="125000"/>
              </a:lnSpc>
              <a:buClr>
                <a:schemeClr val="folHlink"/>
              </a:buClr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itchFamily="34" charset="0"/>
              </a:rPr>
              <a:t>F6 : Fully connected layer.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5" t="32790" r="21064" b="14492"/>
          <a:stretch/>
        </p:blipFill>
        <p:spPr bwMode="auto">
          <a:xfrm>
            <a:off x="4724400" y="1638928"/>
            <a:ext cx="4343400" cy="278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800600"/>
            <a:ext cx="8535988" cy="2058987"/>
          </a:xfrm>
          <a:prstGeom prst="rect">
            <a:avLst/>
          </a:prstGeom>
          <a:noFill/>
          <a:ln w="12700" cap="sq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557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Cnn</a:t>
            </a:r>
            <a:endParaRPr lang="en-US" dirty="0" smtClean="0"/>
          </a:p>
          <a:p>
            <a:endParaRPr lang="en-US" sz="2400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5" t="32790" r="21064" b="14492"/>
          <a:stretch/>
        </p:blipFill>
        <p:spPr bwMode="auto">
          <a:xfrm>
            <a:off x="7747461" y="304800"/>
            <a:ext cx="142659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4" y="2209800"/>
            <a:ext cx="8911026" cy="2194204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8" t="52899" r="13833" b="20108"/>
          <a:stretch/>
        </p:blipFill>
        <p:spPr bwMode="auto">
          <a:xfrm>
            <a:off x="940904" y="4724400"/>
            <a:ext cx="7288696" cy="197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520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Convolution</a:t>
            </a:r>
          </a:p>
          <a:p>
            <a:r>
              <a:rPr lang="en-US" dirty="0" smtClean="0"/>
              <a:t>Sparse connectivity</a:t>
            </a:r>
          </a:p>
          <a:p>
            <a:r>
              <a:rPr lang="en-US" dirty="0" smtClean="0"/>
              <a:t>Parameter sharing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Filter</a:t>
            </a:r>
          </a:p>
          <a:p>
            <a:r>
              <a:rPr lang="en-US" dirty="0" smtClean="0"/>
              <a:t>Slide or Stride</a:t>
            </a:r>
          </a:p>
          <a:p>
            <a:r>
              <a:rPr lang="en-US" dirty="0" smtClean="0"/>
              <a:t>(Subsampling)Pooling</a:t>
            </a:r>
          </a:p>
          <a:p>
            <a:r>
              <a:rPr lang="en-US" dirty="0" smtClean="0"/>
              <a:t>Padding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623" y="1581150"/>
            <a:ext cx="5504377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050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cnn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6" t="31341" r="19741" b="12501"/>
          <a:stretch/>
        </p:blipFill>
        <p:spPr bwMode="auto">
          <a:xfrm>
            <a:off x="1143000" y="2292626"/>
            <a:ext cx="6321287" cy="410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192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C0000"/>
                </a:solidFill>
              </a:rPr>
              <a:t>subsampling</a:t>
            </a:r>
            <a:r>
              <a:rPr lang="en-US" dirty="0"/>
              <a:t> layers reduce the spatial resolution of each feature </a:t>
            </a:r>
            <a:r>
              <a:rPr lang="en-US" dirty="0" smtClean="0"/>
              <a:t>map, reducing the noise  and shift or distortion.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9" t="38949" r="21879" b="12319"/>
          <a:stretch/>
        </p:blipFill>
        <p:spPr bwMode="auto">
          <a:xfrm>
            <a:off x="304800" y="3276600"/>
            <a:ext cx="3235021" cy="1959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7" t="47282" r="21268" b="17392"/>
          <a:stretch/>
        </p:blipFill>
        <p:spPr bwMode="auto">
          <a:xfrm>
            <a:off x="3910356" y="3505200"/>
            <a:ext cx="4999826" cy="2146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456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Image processing, Images are convoluted with filters for purposes </a:t>
            </a:r>
            <a:r>
              <a:rPr lang="en-US" dirty="0"/>
              <a:t>like sharpening, blurring, edge </a:t>
            </a:r>
            <a:r>
              <a:rPr lang="en-US" dirty="0" smtClean="0"/>
              <a:t>detection..</a:t>
            </a:r>
          </a:p>
          <a:p>
            <a:r>
              <a:rPr lang="en-US" dirty="0" smtClean="0"/>
              <a:t>Images  are considered as </a:t>
            </a:r>
            <a:r>
              <a:rPr lang="en-US" dirty="0"/>
              <a:t>a matrix whose elements are numbers between 0 and 255</a:t>
            </a:r>
            <a:r>
              <a:rPr lang="en-US" dirty="0" smtClean="0"/>
              <a:t>.</a:t>
            </a:r>
          </a:p>
          <a:p>
            <a:r>
              <a:rPr lang="en-US" dirty="0" smtClean="0"/>
              <a:t>Grey scale ones are  1layer and </a:t>
            </a:r>
            <a:r>
              <a:rPr lang="en-US" dirty="0" err="1" smtClean="0"/>
              <a:t>colour</a:t>
            </a:r>
            <a:r>
              <a:rPr lang="en-US" dirty="0" smtClean="0"/>
              <a:t> ones are 3 layers(RGB).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85800"/>
            <a:ext cx="2381518" cy="58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9220" name="Picture 4" descr="http://machinelearninguru.com/_images/topics/computer_vision/basics/convolution/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810000"/>
            <a:ext cx="4230129" cy="282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94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Image processing, Images are convoluted with filters for purposes </a:t>
            </a:r>
            <a:r>
              <a:rPr lang="en-US" dirty="0"/>
              <a:t>like sharpening, blurring, edge </a:t>
            </a:r>
            <a:r>
              <a:rPr lang="en-US" dirty="0" smtClean="0"/>
              <a:t>detection..</a:t>
            </a:r>
          </a:p>
          <a:p>
            <a:r>
              <a:rPr lang="en-US" dirty="0" smtClean="0"/>
              <a:t>For example, a sharpening kernel is </a:t>
            </a:r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85800"/>
            <a:ext cx="2381518" cy="58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58" t="31160" r="16685" b="14312"/>
          <a:stretch/>
        </p:blipFill>
        <p:spPr bwMode="auto">
          <a:xfrm>
            <a:off x="2294003" y="2743200"/>
            <a:ext cx="5420139" cy="3988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635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Last class</a:t>
            </a:r>
          </a:p>
          <a:p>
            <a:pPr lvl="1"/>
            <a:r>
              <a:rPr lang="en-US" dirty="0" smtClean="0"/>
              <a:t>ANN</a:t>
            </a:r>
          </a:p>
          <a:p>
            <a:pPr lvl="1"/>
            <a:r>
              <a:rPr lang="en-US" dirty="0" smtClean="0"/>
              <a:t>BP-Learning</a:t>
            </a:r>
          </a:p>
          <a:p>
            <a:r>
              <a:rPr lang="en-US" dirty="0" smtClean="0"/>
              <a:t>This class</a:t>
            </a:r>
          </a:p>
          <a:p>
            <a:pPr lvl="1"/>
            <a:r>
              <a:rPr lang="en-US" dirty="0"/>
              <a:t>CNN</a:t>
            </a:r>
          </a:p>
          <a:p>
            <a:pPr lvl="1"/>
            <a:r>
              <a:rPr lang="en-US" dirty="0"/>
              <a:t>RNN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Sharpened image is </a:t>
            </a:r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85800"/>
            <a:ext cx="2381518" cy="58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2290" name="Picture 2" descr="http://machinelearninguru.com/_images/topics/computer_vision/basics/convolution/sharpen_eq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86200"/>
            <a:ext cx="42291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machinelearninguru.com/_images/topics/computer_vision/basics/convolution/imag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0514"/>
            <a:ext cx="4230129" cy="282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58" t="31160" r="16685" b="14312"/>
          <a:stretch/>
        </p:blipFill>
        <p:spPr bwMode="auto">
          <a:xfrm>
            <a:off x="2133600" y="4953000"/>
            <a:ext cx="238144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607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Edge detection</a:t>
            </a:r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85800"/>
            <a:ext cx="2381518" cy="58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5" t="78080" r="28703" b="8333"/>
          <a:stretch/>
        </p:blipFill>
        <p:spPr bwMode="auto">
          <a:xfrm>
            <a:off x="1447800" y="4800600"/>
            <a:ext cx="2305879" cy="993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 descr="http://machinelearninguru.com/_images/topics/computer_vision/basics/convolution/edg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7" y="1905000"/>
            <a:ext cx="4383533" cy="292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ttp://machinelearninguru.com/_images/topics/computer_vision/basics/convolution/edge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579" y="3505200"/>
            <a:ext cx="4543839" cy="302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13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Edge detection-Noise deduction</a:t>
            </a:r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85800"/>
            <a:ext cx="2381518" cy="58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5364" name="Picture 4" descr="http://machinelearninguru.com/_images/topics/computer_vision/basics/convolution/edg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69" y="4267200"/>
            <a:ext cx="30861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ttp://machinelearninguru.com/_images/topics/computer_vision/basics/convolution/edge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914" y="1930400"/>
            <a:ext cx="3047999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://machinelearninguru.com/_images/topics/computer_vision/basics/convolution/blu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657600"/>
            <a:ext cx="44196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7" t="30253" r="29722" b="57247"/>
          <a:stretch/>
        </p:blipFill>
        <p:spPr bwMode="auto">
          <a:xfrm>
            <a:off x="4724400" y="2514599"/>
            <a:ext cx="2080591" cy="91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381000" y="3429000"/>
            <a:ext cx="76200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495800" y="3048000"/>
            <a:ext cx="762000" cy="482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64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Suppose, we want to detect beaks of birds,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3" t="33696" r="33287" b="21739"/>
          <a:stretch/>
        </p:blipFill>
        <p:spPr bwMode="auto">
          <a:xfrm>
            <a:off x="762000" y="2286000"/>
            <a:ext cx="4505739" cy="326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1447800"/>
            <a:ext cx="1622424" cy="1371600"/>
          </a:xfrm>
          <a:prstGeom prst="rect">
            <a:avLst/>
          </a:prstGeom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4" t="33055" r="34262" b="23107"/>
          <a:stretch/>
        </p:blipFill>
        <p:spPr bwMode="auto">
          <a:xfrm>
            <a:off x="4953000" y="3733800"/>
            <a:ext cx="4114800" cy="3013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357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 smtClean="0">
                <a:ea typeface="ＭＳ Ｐゴシック" pitchFamily="34" charset="-128"/>
              </a:rPr>
              <a:t>Convolution</a:t>
            </a:r>
            <a:endParaRPr lang="zh-TW" altLang="en-US" smtClean="0">
              <a:ea typeface="ＭＳ Ｐゴシック" pitchFamily="34" charset="-128"/>
            </a:endParaRPr>
          </a:p>
        </p:txBody>
      </p:sp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/>
                  </a:extLst>
                </a:gridCol>
                <a:gridCol w="478896">
                  <a:extLst>
                    <a:ext uri="{9D8B030D-6E8A-4147-A177-3AD203B41FA5}"/>
                  </a:extLst>
                </a:gridCol>
                <a:gridCol w="478896">
                  <a:extLst>
                    <a:ext uri="{9D8B030D-6E8A-4147-A177-3AD203B41FA5}"/>
                  </a:extLst>
                </a:gridCol>
                <a:gridCol w="478896">
                  <a:extLst>
                    <a:ext uri="{9D8B030D-6E8A-4147-A177-3AD203B41FA5}"/>
                  </a:extLst>
                </a:gridCol>
                <a:gridCol w="478896">
                  <a:extLst>
                    <a:ext uri="{9D8B030D-6E8A-4147-A177-3AD203B41FA5}"/>
                  </a:extLst>
                </a:gridCol>
                <a:gridCol w="478896">
                  <a:extLst>
                    <a:ext uri="{9D8B030D-6E8A-4147-A177-3AD203B41FA5}"/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/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/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/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/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/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1557" name="文字方塊 4"/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/>
          <p:cNvGraphicFramePr>
            <a:graphicFrameLocks noGrp="1"/>
          </p:cNvGraphicFramePr>
          <p:nvPr/>
        </p:nvGraphicFramePr>
        <p:xfrm>
          <a:off x="5564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/>
                  </a:extLst>
                </a:gridCol>
                <a:gridCol w="540808">
                  <a:extLst>
                    <a:ext uri="{9D8B030D-6E8A-4147-A177-3AD203B41FA5}"/>
                  </a:extLst>
                </a:gridCol>
                <a:gridCol w="540808">
                  <a:extLst>
                    <a:ext uri="{9D8B030D-6E8A-4147-A177-3AD203B41FA5}"/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1576" name="文字方塊 6"/>
          <p:cNvSpPr txBox="1">
            <a:spLocks noChangeArrowheads="1"/>
          </p:cNvSpPr>
          <p:nvPr/>
        </p:nvSpPr>
        <p:spPr bwMode="auto">
          <a:xfrm>
            <a:off x="7186613" y="9334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/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/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2"/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橢圓 13"/>
          <p:cNvSpPr>
            <a:spLocks noChangeArrowheads="1"/>
          </p:cNvSpPr>
          <p:nvPr/>
        </p:nvSpPr>
        <p:spPr bwMode="auto">
          <a:xfrm>
            <a:off x="6405563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橢圓 14"/>
          <p:cNvSpPr>
            <a:spLocks noChangeArrowheads="1"/>
          </p:cNvSpPr>
          <p:nvPr/>
        </p:nvSpPr>
        <p:spPr bwMode="auto">
          <a:xfrm>
            <a:off x="7246938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橢圓 15"/>
          <p:cNvSpPr>
            <a:spLocks noChangeArrowheads="1"/>
          </p:cNvSpPr>
          <p:nvPr/>
        </p:nvSpPr>
        <p:spPr bwMode="auto">
          <a:xfrm>
            <a:off x="4722813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5" name="橢圓 16"/>
          <p:cNvSpPr>
            <a:spLocks noChangeArrowheads="1"/>
          </p:cNvSpPr>
          <p:nvPr/>
        </p:nvSpPr>
        <p:spPr bwMode="auto">
          <a:xfrm>
            <a:off x="5564188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橢圓 17"/>
          <p:cNvSpPr>
            <a:spLocks noChangeArrowheads="1"/>
          </p:cNvSpPr>
          <p:nvPr/>
        </p:nvSpPr>
        <p:spPr bwMode="auto">
          <a:xfrm>
            <a:off x="6405563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7" name="橢圓 18"/>
          <p:cNvSpPr>
            <a:spLocks noChangeArrowheads="1"/>
          </p:cNvSpPr>
          <p:nvPr/>
        </p:nvSpPr>
        <p:spPr bwMode="auto">
          <a:xfrm>
            <a:off x="7246938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8" name="橢圓 19"/>
          <p:cNvSpPr>
            <a:spLocks noChangeArrowheads="1"/>
          </p:cNvSpPr>
          <p:nvPr/>
        </p:nvSpPr>
        <p:spPr bwMode="auto">
          <a:xfrm>
            <a:off x="4722813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9" name="橢圓 20"/>
          <p:cNvSpPr>
            <a:spLocks noChangeArrowheads="1"/>
          </p:cNvSpPr>
          <p:nvPr/>
        </p:nvSpPr>
        <p:spPr bwMode="auto">
          <a:xfrm>
            <a:off x="5564188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橢圓 21"/>
          <p:cNvSpPr>
            <a:spLocks noChangeArrowheads="1"/>
          </p:cNvSpPr>
          <p:nvPr/>
        </p:nvSpPr>
        <p:spPr bwMode="auto">
          <a:xfrm>
            <a:off x="6405563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1" name="橢圓 22"/>
          <p:cNvSpPr>
            <a:spLocks noChangeArrowheads="1"/>
          </p:cNvSpPr>
          <p:nvPr/>
        </p:nvSpPr>
        <p:spPr bwMode="auto">
          <a:xfrm>
            <a:off x="7246938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2" name="橢圓 23"/>
          <p:cNvSpPr>
            <a:spLocks noChangeArrowheads="1"/>
          </p:cNvSpPr>
          <p:nvPr/>
        </p:nvSpPr>
        <p:spPr bwMode="auto">
          <a:xfrm>
            <a:off x="4732338" y="525938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3" name="橢圓 24"/>
          <p:cNvSpPr>
            <a:spLocks noChangeArrowheads="1"/>
          </p:cNvSpPr>
          <p:nvPr/>
        </p:nvSpPr>
        <p:spPr bwMode="auto">
          <a:xfrm>
            <a:off x="5564188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4" name="橢圓 25"/>
          <p:cNvSpPr>
            <a:spLocks noChangeArrowheads="1"/>
          </p:cNvSpPr>
          <p:nvPr/>
        </p:nvSpPr>
        <p:spPr bwMode="auto">
          <a:xfrm>
            <a:off x="6405563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5" name="橢圓 26"/>
          <p:cNvSpPr>
            <a:spLocks noChangeArrowheads="1"/>
          </p:cNvSpPr>
          <p:nvPr/>
        </p:nvSpPr>
        <p:spPr bwMode="auto">
          <a:xfrm>
            <a:off x="7246938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6" name="矩形 27"/>
          <p:cNvSpPr/>
          <p:nvPr/>
        </p:nvSpPr>
        <p:spPr>
          <a:xfrm>
            <a:off x="1484313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28"/>
          <p:cNvSpPr/>
          <p:nvPr/>
        </p:nvSpPr>
        <p:spPr>
          <a:xfrm>
            <a:off x="1930400" y="240188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29"/>
          <p:cNvSpPr/>
          <p:nvPr/>
        </p:nvSpPr>
        <p:spPr>
          <a:xfrm>
            <a:off x="2433638" y="240506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30"/>
          <p:cNvSpPr/>
          <p:nvPr/>
        </p:nvSpPr>
        <p:spPr>
          <a:xfrm>
            <a:off x="985838" y="2809875"/>
            <a:ext cx="1416050" cy="1382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1598" name="矩形 33"/>
          <p:cNvSpPr>
            <a:spLocks noChangeArrowheads="1"/>
          </p:cNvSpPr>
          <p:nvPr/>
        </p:nvSpPr>
        <p:spPr bwMode="auto">
          <a:xfrm>
            <a:off x="1166813" y="1731963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s</a:t>
            </a:r>
            <a:r>
              <a:rPr lang="zh-TW" altLang="en-US" sz="2400"/>
              <a:t>tride</a:t>
            </a:r>
            <a:r>
              <a:rPr lang="en-US" altLang="zh-TW" sz="2400"/>
              <a:t>=1</a:t>
            </a:r>
            <a:endParaRPr lang="zh-TW" altLang="en-US" sz="2400"/>
          </a:p>
        </p:txBody>
      </p:sp>
      <p:sp>
        <p:nvSpPr>
          <p:cNvPr id="31" name="矩形 31"/>
          <p:cNvSpPr/>
          <p:nvPr/>
        </p:nvSpPr>
        <p:spPr>
          <a:xfrm>
            <a:off x="2433638" y="3767138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" name="矩形 7"/>
          <p:cNvSpPr/>
          <p:nvPr/>
        </p:nvSpPr>
        <p:spPr>
          <a:xfrm>
            <a:off x="5564188" y="4778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矩形 35"/>
          <p:cNvSpPr/>
          <p:nvPr/>
        </p:nvSpPr>
        <p:spPr>
          <a:xfrm>
            <a:off x="6119813" y="936625"/>
            <a:ext cx="525462" cy="455613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4" name="矩形 36"/>
          <p:cNvSpPr/>
          <p:nvPr/>
        </p:nvSpPr>
        <p:spPr>
          <a:xfrm>
            <a:off x="6645275" y="14049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5" name="直線接點 9"/>
          <p:cNvCxnSpPr/>
          <p:nvPr/>
        </p:nvCxnSpPr>
        <p:spPr>
          <a:xfrm>
            <a:off x="5564188" y="47783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7"/>
          <p:cNvSpPr/>
          <p:nvPr/>
        </p:nvSpPr>
        <p:spPr>
          <a:xfrm>
            <a:off x="4713288" y="2786063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38"/>
          <p:cNvSpPr/>
          <p:nvPr/>
        </p:nvSpPr>
        <p:spPr>
          <a:xfrm>
            <a:off x="4732338" y="5262563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9" name="直線接點 40"/>
          <p:cNvCxnSpPr/>
          <p:nvPr/>
        </p:nvCxnSpPr>
        <p:spPr>
          <a:xfrm>
            <a:off x="928688" y="2425700"/>
            <a:ext cx="1606550" cy="138271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41"/>
          <p:cNvCxnSpPr/>
          <p:nvPr/>
        </p:nvCxnSpPr>
        <p:spPr>
          <a:xfrm>
            <a:off x="881063" y="376078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18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Feature Learning Phase:</a:t>
            </a:r>
          </a:p>
          <a:p>
            <a:r>
              <a:rPr lang="sv-SE" sz="2400" dirty="0">
                <a:cs typeface="Times New Roman" panose="02020603050405020304" pitchFamily="18" charset="0"/>
              </a:rPr>
              <a:t>The feature learning phase in a CNN consists of an arbitrary number of pairs of Convolution and Pooling </a:t>
            </a:r>
            <a:r>
              <a:rPr lang="sv-SE" sz="2400" dirty="0" smtClean="0">
                <a:cs typeface="Times New Roman" panose="02020603050405020304" pitchFamily="18" charset="0"/>
              </a:rPr>
              <a:t>layers</a:t>
            </a:r>
          </a:p>
          <a:p>
            <a:r>
              <a:rPr lang="sv-SE" sz="2400" dirty="0" smtClean="0">
                <a:cs typeface="Times New Roman" panose="02020603050405020304" pitchFamily="18" charset="0"/>
              </a:rPr>
              <a:t>Input Image                           Filter+Convluted Image</a:t>
            </a:r>
            <a:endParaRPr lang="en-US" sz="2400" dirty="0"/>
          </a:p>
        </p:txBody>
      </p:sp>
      <p:pic>
        <p:nvPicPr>
          <p:cNvPr id="4" name="Picture 2" descr="https://cdn-images-1.medium.com/max/1200/1*C55kkMQHSE1x9p2LdMf-D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76600"/>
            <a:ext cx="2096540" cy="289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cdn-images-1.medium.com/max/1200/1*mcBbGiV8ne9NhF3SlpjA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571842"/>
            <a:ext cx="4448327" cy="206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 neural </a:t>
            </a:r>
            <a:r>
              <a:rPr lang="en-US" dirty="0" smtClean="0"/>
              <a:t>network</a:t>
            </a:r>
            <a:br>
              <a:rPr lang="en-US" dirty="0" smtClean="0"/>
            </a:br>
            <a:r>
              <a:rPr lang="en-US" dirty="0" smtClean="0"/>
              <a:t>Pooling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cs typeface="Times New Roman" panose="02020603050405020304" pitchFamily="18" charset="0"/>
              </a:rPr>
              <a:t>Pooling reduce </a:t>
            </a:r>
            <a:r>
              <a:rPr lang="en-US" dirty="0">
                <a:cs typeface="Times New Roman" panose="02020603050405020304" pitchFamily="18" charset="0"/>
              </a:rPr>
              <a:t>the spatial size of the representation to reduce the amount of features and the computational complexity of the network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cs typeface="Times New Roman" panose="02020603050405020304" pitchFamily="18" charset="0"/>
            </a:endParaRPr>
          </a:p>
          <a:p>
            <a:r>
              <a:rPr lang="en-US" sz="2400" dirty="0" err="1" smtClean="0">
                <a:cs typeface="Times New Roman" panose="02020603050405020304" pitchFamily="18" charset="0"/>
              </a:rPr>
              <a:t>MaxPooling</a:t>
            </a:r>
            <a:endParaRPr lang="en-US" sz="2400" dirty="0" smtClean="0"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sv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4" descr="https://cdn-images-1.medium.com/max/1200/1*gags_WLu961iw6I0ZX6iQ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470" y="2469011"/>
            <a:ext cx="4071730" cy="172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cdn-images-1.medium.com/max/1200/1*jU_Mp73fXzh9_ffvtnbrD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91000"/>
            <a:ext cx="3841493" cy="208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20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 neural network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After convolution +Pooling, the output is flattened to enter a fully connected layer to get the output.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0"/>
            <a:ext cx="3029759" cy="2202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542" y="3962400"/>
            <a:ext cx="5777460" cy="278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3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 neural network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The </a:t>
            </a:r>
            <a:r>
              <a:rPr lang="en-US" b="1" dirty="0">
                <a:cs typeface="Times New Roman" panose="02020603050405020304" pitchFamily="18" charset="0"/>
              </a:rPr>
              <a:t>fully connected layers</a:t>
            </a:r>
            <a:r>
              <a:rPr lang="en-US" dirty="0">
                <a:cs typeface="Times New Roman" panose="02020603050405020304" pitchFamily="18" charset="0"/>
              </a:rPr>
              <a:t> takes as input, a flattened array representing the activation maps of high level features from earlier layers and outputs an N dimensional vector</a:t>
            </a:r>
            <a:r>
              <a:rPr lang="en-US" dirty="0" smtClean="0"/>
              <a:t>.</a:t>
            </a:r>
          </a:p>
          <a:p>
            <a:pPr lvl="0"/>
            <a:r>
              <a:rPr lang="en-US" dirty="0">
                <a:cs typeface="Times New Roman" panose="02020603050405020304" pitchFamily="18" charset="0"/>
              </a:rPr>
              <a:t>If a </a:t>
            </a:r>
            <a:r>
              <a:rPr lang="en-US" dirty="0" err="1">
                <a:cs typeface="Times New Roman" panose="02020603050405020304" pitchFamily="18" charset="0"/>
              </a:rPr>
              <a:t>Softmax</a:t>
            </a:r>
            <a:r>
              <a:rPr lang="en-US" dirty="0">
                <a:cs typeface="Times New Roman" panose="02020603050405020304" pitchFamily="18" charset="0"/>
              </a:rPr>
              <a:t> activity function is used, each number in this N dimensional vector represents the probability of a certain class. </a:t>
            </a:r>
          </a:p>
          <a:p>
            <a:pPr lvl="0"/>
            <a:endParaRPr lang="en-US" dirty="0">
              <a:cs typeface="Times New Roman" panose="02020603050405020304" pitchFamily="18" charset="0"/>
            </a:endParaRPr>
          </a:p>
          <a:p>
            <a:pPr lvl="0"/>
            <a:r>
              <a:rPr lang="en-US" dirty="0">
                <a:cs typeface="Times New Roman" panose="02020603050405020304" pitchFamily="18" charset="0"/>
              </a:rPr>
              <a:t>For example, if the resulting vector for a digit classification program is [0, 0.1, 0.1, 0 .75, 0, 0, 0, 0, 0, 0.05], then this represents a 10% probability that the image is a 1, a 10% probability that the image is a 2, a 75% probability that the image is a 3, and a 5% probability that the image is a 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63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 neural network</a:t>
            </a:r>
            <a:br>
              <a:rPr lang="en-US" dirty="0"/>
            </a:br>
            <a:r>
              <a:rPr lang="en-US" dirty="0" smtClean="0"/>
              <a:t>Padding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v-SE" sz="2800" dirty="0" smtClean="0">
                <a:cs typeface="Times New Roman" panose="02020603050405020304" pitchFamily="18" charset="0"/>
              </a:rPr>
              <a:t>Sometimes ,the </a:t>
            </a:r>
            <a:r>
              <a:rPr lang="sv-SE" sz="2800" dirty="0">
                <a:cs typeface="Times New Roman" panose="02020603050405020304" pitchFamily="18" charset="0"/>
              </a:rPr>
              <a:t>sliding process can miss to apply the filter to some input array element</a:t>
            </a:r>
            <a:r>
              <a:rPr lang="en-US" dirty="0" smtClean="0">
                <a:cs typeface="Times New Roman" panose="02020603050405020304" pitchFamily="18" charset="0"/>
              </a:rPr>
              <a:t>.In such cases, Padding is employed to include all input.</a:t>
            </a:r>
            <a:endParaRPr lang="en-US" dirty="0"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869" y="2743200"/>
            <a:ext cx="448121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morning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0" y="2509837"/>
            <a:ext cx="1866900" cy="2447925"/>
          </a:xfrm>
        </p:spPr>
      </p:pic>
    </p:spTree>
    <p:extLst>
      <p:ext uri="{BB962C8B-B14F-4D97-AF65-F5344CB8AC3E}">
        <p14:creationId xmlns:p14="http://schemas.microsoft.com/office/powerpoint/2010/main" val="229351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morning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0" y="2509837"/>
            <a:ext cx="1866900" cy="2447925"/>
          </a:xfrm>
        </p:spPr>
      </p:pic>
    </p:spTree>
    <p:extLst>
      <p:ext uri="{BB962C8B-B14F-4D97-AF65-F5344CB8AC3E}">
        <p14:creationId xmlns:p14="http://schemas.microsoft.com/office/powerpoint/2010/main" val="191741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4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/>
              <a:t>Recursion is about defining an object with itself as a reference. For example consider the picture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28125" t="23256" r="22127" b="10336"/>
          <a:stretch>
            <a:fillRect/>
          </a:stretch>
        </p:blipFill>
        <p:spPr bwMode="auto">
          <a:xfrm>
            <a:off x="2590800" y="2895600"/>
            <a:ext cx="4664710" cy="349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535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BASIS STEP: Specify the value of the function at zero.</a:t>
            </a:r>
          </a:p>
          <a:p>
            <a:r>
              <a:rPr lang="en-US" dirty="0"/>
              <a:t>RECURSIVE STEP: Give a rule for finding its value at an integer from its values at smaller integers.</a:t>
            </a:r>
          </a:p>
          <a:p>
            <a:r>
              <a:rPr lang="en-US" dirty="0"/>
              <a:t>Example: Suppose that f is defined recursively by</a:t>
            </a:r>
          </a:p>
          <a:p>
            <a:r>
              <a:rPr lang="en-US" dirty="0"/>
              <a:t>f (0) = 3,</a:t>
            </a:r>
          </a:p>
          <a:p>
            <a:r>
              <a:rPr lang="en-US" dirty="0"/>
              <a:t>f (n + 1) = 2f (n) + 3.</a:t>
            </a:r>
          </a:p>
          <a:p>
            <a:r>
              <a:rPr lang="en-US" dirty="0"/>
              <a:t>Find f (1), f (2), f (3), and f (4).</a:t>
            </a:r>
          </a:p>
          <a:p>
            <a:r>
              <a:rPr lang="en-US" dirty="0"/>
              <a:t>Solution: From the recursive definition it follows that</a:t>
            </a:r>
          </a:p>
          <a:p>
            <a:r>
              <a:rPr lang="en-US" dirty="0"/>
              <a:t>f (1) = 2f (0) + 3 = 2 · 3 + 3 = 9,</a:t>
            </a:r>
          </a:p>
          <a:p>
            <a:r>
              <a:rPr lang="en-US" dirty="0"/>
              <a:t>f (2) = 2f (1) + 3 = 2 · 9 + 3 = 21,</a:t>
            </a:r>
          </a:p>
          <a:p>
            <a:r>
              <a:rPr lang="en-US" dirty="0"/>
              <a:t>f (3) = 2f (2) + 3 = 2 · 21 + 3 = 45,</a:t>
            </a:r>
          </a:p>
          <a:p>
            <a:r>
              <a:rPr lang="en-US" dirty="0"/>
              <a:t>f (4) = 2f (3) + 3 = 2 · 45 + 3 = 93.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98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/>
              <a:t>Recursion:</a:t>
            </a:r>
          </a:p>
          <a:p>
            <a:r>
              <a:rPr lang="en-US" dirty="0"/>
              <a:t>Usually involves two objects</a:t>
            </a:r>
          </a:p>
          <a:p>
            <a:r>
              <a:rPr lang="en-US" dirty="0"/>
              <a:t>.Initial condition, Recurrence relation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20352" t="53307" r="28526" b="11346"/>
          <a:stretch/>
        </p:blipFill>
        <p:spPr bwMode="auto">
          <a:xfrm>
            <a:off x="2286000" y="3581400"/>
            <a:ext cx="5562600" cy="2362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4173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RNN’s are Temporal dynamic ANN’s.</a:t>
            </a:r>
          </a:p>
          <a:p>
            <a:r>
              <a:rPr lang="en-US" dirty="0" smtClean="0"/>
              <a:t>RNN has memory(persistent state).</a:t>
            </a:r>
          </a:p>
          <a:p>
            <a:r>
              <a:rPr lang="en-US" dirty="0" smtClean="0"/>
              <a:t>RNN’s have cycles or feed-forward </a:t>
            </a:r>
            <a:r>
              <a:rPr lang="en-US" dirty="0" err="1" smtClean="0"/>
              <a:t>acycles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They are very much suited for Time series data.</a:t>
            </a:r>
            <a:endParaRPr lang="en-US" dirty="0"/>
          </a:p>
        </p:txBody>
      </p:sp>
      <p:pic>
        <p:nvPicPr>
          <p:cNvPr id="4" name="Picture 2" descr="Example of an RNN with a cyc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557" y="3553118"/>
            <a:ext cx="1813443" cy="271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Example of Unrolled RNN with each copy of the network as a lay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733800"/>
            <a:ext cx="1905000" cy="235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92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morning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0" y="2509837"/>
            <a:ext cx="1866900" cy="2447925"/>
          </a:xfrm>
        </p:spPr>
      </p:pic>
    </p:spTree>
    <p:extLst>
      <p:ext uri="{BB962C8B-B14F-4D97-AF65-F5344CB8AC3E}">
        <p14:creationId xmlns:p14="http://schemas.microsoft.com/office/powerpoint/2010/main" val="229351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Backpropogation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Recall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00200"/>
            <a:ext cx="6099175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05" y="4343400"/>
            <a:ext cx="3956989" cy="1644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401" y="4495800"/>
            <a:ext cx="3715351" cy="176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20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575560" y="2011680"/>
            <a:ext cx="495300" cy="660400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11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75560" y="3964042"/>
            <a:ext cx="495300" cy="660400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609850" y="5894288"/>
            <a:ext cx="495300" cy="660400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236720" y="4897120"/>
            <a:ext cx="495300" cy="660400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175760" y="3093720"/>
            <a:ext cx="495300" cy="660400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47147" y="4070723"/>
            <a:ext cx="495300" cy="660400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196340" y="2560320"/>
            <a:ext cx="1318260" cy="5334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287900" y="5647242"/>
            <a:ext cx="1226701" cy="489398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131820" y="2547620"/>
            <a:ext cx="982980" cy="6096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170753" y="4416162"/>
            <a:ext cx="990600" cy="76954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969002" y="2738610"/>
            <a:ext cx="1267718" cy="2158511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287900" y="2783021"/>
            <a:ext cx="1287661" cy="2301238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103245" y="3464560"/>
            <a:ext cx="942975" cy="60198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956561" y="3754120"/>
            <a:ext cx="1204793" cy="207772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44084" y="5344160"/>
            <a:ext cx="1031677" cy="77724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326000" y="4583803"/>
            <a:ext cx="1302901" cy="758638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4" idx="2"/>
          </p:cNvCxnSpPr>
          <p:nvPr/>
        </p:nvCxnSpPr>
        <p:spPr>
          <a:xfrm>
            <a:off x="1186935" y="3371480"/>
            <a:ext cx="1388626" cy="922763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4793159" y="4612818"/>
            <a:ext cx="878621" cy="500457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799112" y="3593280"/>
            <a:ext cx="872668" cy="592641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143000" y="3590662"/>
            <a:ext cx="1432560" cy="2303626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52111" y="3087743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X1=1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30423" y="5194147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X2=2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691640" y="2316480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0.5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497454" y="537942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0.5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954416" y="4907280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0.5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901249" y="6085553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0.5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764403" y="5647984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0.5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347333" y="3586336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0.5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535802" y="2450025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0.5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352155" y="48824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0.5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031857" y="2915653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0.5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065873" y="3546001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0.5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001212" y="420280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0.5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543006" y="4877410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0.5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2160344" y="3715676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0.5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292456" y="4722614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0.5</a:t>
            </a:r>
            <a:endParaRPr lang="en-US" dirty="0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6317814" y="4408798"/>
            <a:ext cx="1005007" cy="736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379961" y="4188178"/>
            <a:ext cx="1808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Y=2.25, Z=3</a:t>
            </a:r>
          </a:p>
          <a:p>
            <a:r>
              <a:rPr lang="sv-SE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D=0.75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45733" y="135891"/>
            <a:ext cx="4458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Feed forward 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242447" y="1117600"/>
            <a:ext cx="34202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Bias=0</a:t>
            </a:r>
          </a:p>
          <a:p>
            <a:r>
              <a:rPr lang="sv-SE" dirty="0" smtClean="0"/>
              <a:t>Learning rate= 1</a:t>
            </a:r>
          </a:p>
          <a:p>
            <a:r>
              <a:rPr lang="sv-SE" dirty="0" smtClean="0"/>
              <a:t>Activation function = identity function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533558" y="1472873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y=1.5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553785" y="358530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y=1.5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575560" y="650373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y=1.5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236721" y="256032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y=2.25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415662" y="438931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y=2.25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929741" y="359471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y=2.25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317813" y="2283322"/>
            <a:ext cx="20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y = sum   xi*wi    in all steps</a:t>
            </a:r>
          </a:p>
          <a:p>
            <a:r>
              <a:rPr lang="sv-SE" dirty="0"/>
              <a:t> </a:t>
            </a:r>
            <a:r>
              <a:rPr lang="sv-SE" dirty="0" smtClean="0"/>
              <a:t>        i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2710078" y="214476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2727232" y="415975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2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2742737" y="602055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3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4348591" y="327152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4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389953" y="503836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5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931620" y="421379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41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575560" y="2011680"/>
            <a:ext cx="495300" cy="660400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1111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575560" y="3964042"/>
            <a:ext cx="495300" cy="660400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2609850" y="5894288"/>
            <a:ext cx="495300" cy="660400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236720" y="4897120"/>
            <a:ext cx="495300" cy="660400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175760" y="3093720"/>
            <a:ext cx="495300" cy="660400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747147" y="4070723"/>
            <a:ext cx="495300" cy="660400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196340" y="2560320"/>
            <a:ext cx="1318260" cy="5334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287900" y="5647242"/>
            <a:ext cx="1226701" cy="489398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131820" y="2547620"/>
            <a:ext cx="982980" cy="6096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170753" y="4416162"/>
            <a:ext cx="990600" cy="76954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969002" y="2738610"/>
            <a:ext cx="1267718" cy="2158511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287900" y="2783021"/>
            <a:ext cx="1287661" cy="2301238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103245" y="3464560"/>
            <a:ext cx="942975" cy="60198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956561" y="3754120"/>
            <a:ext cx="1204793" cy="207772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44084" y="5344160"/>
            <a:ext cx="1031677" cy="77724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326000" y="4583803"/>
            <a:ext cx="1302901" cy="758638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4" idx="2"/>
          </p:cNvCxnSpPr>
          <p:nvPr/>
        </p:nvCxnSpPr>
        <p:spPr>
          <a:xfrm>
            <a:off x="1186935" y="3371480"/>
            <a:ext cx="1388626" cy="922763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4793159" y="4612818"/>
            <a:ext cx="878621" cy="500457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799112" y="3593280"/>
            <a:ext cx="872668" cy="592641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143000" y="3590662"/>
            <a:ext cx="1432560" cy="2303626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52111" y="3087743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X1=1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30423" y="5194147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X2=2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691640" y="231648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97454" y="537942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54416" y="490728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01249" y="608555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764403" y="564798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47333" y="358633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35802" y="245002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52155" y="488241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31857" y="291565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522973" y="325284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001212" y="420280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543006" y="487741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030263" y="415613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292456" y="472261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6317814" y="4408798"/>
            <a:ext cx="1005007" cy="736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398187" y="3754121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Z=3</a:t>
            </a:r>
          </a:p>
          <a:p>
            <a:r>
              <a:rPr lang="sv-SE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Y=2.25</a:t>
            </a:r>
          </a:p>
          <a:p>
            <a:r>
              <a:rPr lang="sv-SE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D=0.75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4734" y="125882"/>
            <a:ext cx="647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Backpropagation of error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242447" y="1117600"/>
            <a:ext cx="3764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Bias=0</a:t>
            </a:r>
          </a:p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rate= 1</a:t>
            </a:r>
          </a:p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 = identity function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742737" y="21572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727232" y="415975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742737" y="60205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389953" y="50383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348591" y="32715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931620" y="42137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685467" y="2875701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D4 =</a:t>
            </a:r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0.5*0.75=0.375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816432" y="5307702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D5 =0.5*0.75=0.375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228680" y="6138148"/>
            <a:ext cx="328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D3 =0.5*0.375+0.5*0.375=0.375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23527" y="1710030"/>
            <a:ext cx="328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D1 =0.5*0.375+0.5*0.375=0.375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273098" y="3443342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D2 =0.375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51853" y="1717764"/>
            <a:ext cx="1982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W´=0.5+1*0.375=0.875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48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575560" y="2011680"/>
            <a:ext cx="495300" cy="660400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1111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575560" y="3964042"/>
            <a:ext cx="495300" cy="660400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2609850" y="5894288"/>
            <a:ext cx="495300" cy="660400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236720" y="4897120"/>
            <a:ext cx="495300" cy="660400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175760" y="3093720"/>
            <a:ext cx="495300" cy="660400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747147" y="4070723"/>
            <a:ext cx="495300" cy="660400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196340" y="2560320"/>
            <a:ext cx="1318260" cy="5334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287900" y="5647242"/>
            <a:ext cx="1226701" cy="489398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131820" y="2547620"/>
            <a:ext cx="982980" cy="6096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170753" y="4416162"/>
            <a:ext cx="990600" cy="76954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969002" y="2738610"/>
            <a:ext cx="1267718" cy="2158511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287900" y="2783021"/>
            <a:ext cx="1287661" cy="2301238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103245" y="3464560"/>
            <a:ext cx="942975" cy="60198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956561" y="3754120"/>
            <a:ext cx="1204793" cy="207772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44084" y="5344160"/>
            <a:ext cx="1031677" cy="77724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326000" y="4583803"/>
            <a:ext cx="1302901" cy="758638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4" idx="2"/>
          </p:cNvCxnSpPr>
          <p:nvPr/>
        </p:nvCxnSpPr>
        <p:spPr>
          <a:xfrm>
            <a:off x="1186935" y="3371480"/>
            <a:ext cx="1388626" cy="922763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4793159" y="4612818"/>
            <a:ext cx="878621" cy="500457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799112" y="3593280"/>
            <a:ext cx="872668" cy="592641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143000" y="3590662"/>
            <a:ext cx="1432560" cy="2303626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52111" y="3087743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X1=1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30423" y="5194147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X2=2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32850" y="227741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97454" y="537942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54416" y="490728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55131" y="622448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764403" y="564798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47333" y="358633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35802" y="245002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52155" y="488241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31857" y="291565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556429" y="3199312"/>
            <a:ext cx="451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001212" y="420280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543006" y="487741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030263" y="415613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292456" y="472261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6317814" y="4408798"/>
            <a:ext cx="1005007" cy="736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379960" y="418817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Z=3</a:t>
            </a:r>
          </a:p>
          <a:p>
            <a:r>
              <a:rPr lang="sv-SE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Y=2.25</a:t>
            </a:r>
          </a:p>
          <a:p>
            <a:r>
              <a:rPr lang="sv-SE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D=0.75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7858" y="106796"/>
            <a:ext cx="6372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Re-calculation of weights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242447" y="1117600"/>
            <a:ext cx="3764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Bias=0</a:t>
            </a:r>
          </a:p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rate= 1</a:t>
            </a:r>
          </a:p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 = identity function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742737" y="21572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727232" y="415975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742737" y="60205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389953" y="50383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348591" y="32715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931620" y="42137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685467" y="2875701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D4 </a:t>
            </a:r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=0.375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816432" y="5307702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D5 =0.375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228680" y="6138148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D3 =0.375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23527" y="1710030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D1 =0.375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273098" y="3443342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D2 =0.375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51853" y="1717764"/>
            <a:ext cx="1982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W´=0.5+1*0.375=0.875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8087" y="5954635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W´=0.5+2*0.375=1.25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0609" y="3794359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W´=0.875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57341" y="4491177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W´=1.25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233636" y="509375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W´=0.875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312204" y="3225254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W´=1.25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020107" y="1408885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y=1.5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198481" y="4034241"/>
            <a:ext cx="64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y=1.5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198481" y="642874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y=1.5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993450" y="5886942"/>
            <a:ext cx="260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W´=0.5+1.5*0.375=1.055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792353" y="2269462"/>
            <a:ext cx="260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W´=0.5+1.5*0.375=1.055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243518" y="4085963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W´=1.055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692258" y="494282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W´= 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657287" y="333834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W´= 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509292" y="552260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y=2.25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704100" y="317581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y=2.25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19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0" y="2509837"/>
            <a:ext cx="1866900" cy="2447925"/>
          </a:xfrm>
        </p:spPr>
      </p:pic>
    </p:spTree>
    <p:extLst>
      <p:ext uri="{BB962C8B-B14F-4D97-AF65-F5344CB8AC3E}">
        <p14:creationId xmlns:p14="http://schemas.microsoft.com/office/powerpoint/2010/main" val="17337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Convolution is mathematical operation of two functions f(x) and g(x), defined as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362200"/>
            <a:ext cx="33528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45" b="67675"/>
          <a:stretch/>
        </p:blipFill>
        <p:spPr>
          <a:xfrm>
            <a:off x="1066800" y="3352800"/>
            <a:ext cx="1911976" cy="1385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0" r="66545" b="31643"/>
          <a:stretch/>
        </p:blipFill>
        <p:spPr>
          <a:xfrm>
            <a:off x="3581400" y="3276600"/>
            <a:ext cx="1911976" cy="1558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56" r="66545"/>
          <a:stretch/>
        </p:blipFill>
        <p:spPr>
          <a:xfrm>
            <a:off x="6324600" y="3352800"/>
            <a:ext cx="1911976" cy="137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0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2397</TotalTime>
  <Words>1116</Words>
  <Application>Microsoft Office PowerPoint</Application>
  <PresentationFormat>On-screen Show (4:3)</PresentationFormat>
  <Paragraphs>374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Equity</vt:lpstr>
      <vt:lpstr>Good morning</vt:lpstr>
      <vt:lpstr>Topics</vt:lpstr>
      <vt:lpstr>Good morning</vt:lpstr>
      <vt:lpstr>Backpropogation</vt:lpstr>
      <vt:lpstr>PowerPoint Presentation</vt:lpstr>
      <vt:lpstr>PowerPoint Presentation</vt:lpstr>
      <vt:lpstr>PowerPoint Presentation</vt:lpstr>
      <vt:lpstr>Convolution</vt:lpstr>
      <vt:lpstr>Convolution</vt:lpstr>
      <vt:lpstr>PowerPoint Presentation</vt:lpstr>
      <vt:lpstr>Convolution</vt:lpstr>
      <vt:lpstr>Convolution neural network</vt:lpstr>
      <vt:lpstr>Convolution neural network</vt:lpstr>
      <vt:lpstr>Convolution neural network</vt:lpstr>
      <vt:lpstr>Convolution neural network</vt:lpstr>
      <vt:lpstr>Convolution neural network</vt:lpstr>
      <vt:lpstr>Convolution neural network</vt:lpstr>
      <vt:lpstr>Convolution</vt:lpstr>
      <vt:lpstr>Convolution</vt:lpstr>
      <vt:lpstr>Convolution</vt:lpstr>
      <vt:lpstr>Convolution</vt:lpstr>
      <vt:lpstr>Convolution</vt:lpstr>
      <vt:lpstr>Convolution neural network</vt:lpstr>
      <vt:lpstr>Convolution</vt:lpstr>
      <vt:lpstr>Convolution neural network</vt:lpstr>
      <vt:lpstr>Convolution neural network Pooling</vt:lpstr>
      <vt:lpstr>Convolution neural network </vt:lpstr>
      <vt:lpstr>Convolution neural network </vt:lpstr>
      <vt:lpstr>Convolution neural network Padding</vt:lpstr>
      <vt:lpstr>Good morning</vt:lpstr>
      <vt:lpstr>Recurrence</vt:lpstr>
      <vt:lpstr>Recursion</vt:lpstr>
      <vt:lpstr>Recursion</vt:lpstr>
      <vt:lpstr>Recursion</vt:lpstr>
      <vt:lpstr>Recurrent Neural Networks</vt:lpstr>
      <vt:lpstr>Good morning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Good morning</dc:title>
  <dc:creator>Administrator</dc:creator>
  <cp:lastModifiedBy>Administrator</cp:lastModifiedBy>
  <cp:revision>29</cp:revision>
  <dcterms:created xsi:type="dcterms:W3CDTF">2006-08-16T00:00:00Z</dcterms:created>
  <dcterms:modified xsi:type="dcterms:W3CDTF">2020-01-27T13:06:33Z</dcterms:modified>
</cp:coreProperties>
</file>